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4.xml" ContentType="application/vnd.openxmlformats-officedocument.presentationml.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8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7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91" r:id="rId7"/>
    <p:sldId id="283" r:id="rId8"/>
    <p:sldId id="282" r:id="rId9"/>
    <p:sldId id="293" r:id="rId10"/>
    <p:sldId id="292" r:id="rId11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9D8B"/>
    <a:srgbClr val="FFF2E6"/>
    <a:srgbClr val="FFED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40CECF-2EC5-44C4-A8A7-45B56658353C}">
  <a:tblStyle styleId="{3640CECF-2EC5-44C4-A8A7-45B56658353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93"/>
    <p:restoredTop sz="81165"/>
  </p:normalViewPr>
  <p:slideViewPr>
    <p:cSldViewPr snapToGrid="0">
      <p:cViewPr varScale="1">
        <p:scale>
          <a:sx n="133" d="100"/>
          <a:sy n="133" d="100"/>
        </p:scale>
        <p:origin x="192" y="2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075260b5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g5075260b5c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Learning Objectives contain </a:t>
            </a:r>
            <a:r>
              <a:rPr lang="en-GB" b="1" dirty="0">
                <a:solidFill>
                  <a:schemeClr val="dk1"/>
                </a:solidFill>
              </a:rPr>
              <a:t>concepts </a:t>
            </a:r>
            <a:r>
              <a:rPr lang="en-GB" dirty="0">
                <a:solidFill>
                  <a:schemeClr val="dk1"/>
                </a:solidFill>
              </a:rPr>
              <a:t>(nouns, big ideas), </a:t>
            </a:r>
            <a:r>
              <a:rPr lang="en-GB" b="1" dirty="0">
                <a:solidFill>
                  <a:schemeClr val="dk1"/>
                </a:solidFill>
              </a:rPr>
              <a:t>skills </a:t>
            </a:r>
            <a:r>
              <a:rPr lang="en-GB" dirty="0">
                <a:solidFill>
                  <a:schemeClr val="dk1"/>
                </a:solidFill>
              </a:rPr>
              <a:t>(verbs, measurable behaviours) and sometimes </a:t>
            </a:r>
            <a:r>
              <a:rPr lang="en-GB" b="1" dirty="0">
                <a:solidFill>
                  <a:schemeClr val="dk1"/>
                </a:solidFill>
              </a:rPr>
              <a:t>context </a:t>
            </a:r>
            <a:r>
              <a:rPr lang="en-GB" dirty="0">
                <a:solidFill>
                  <a:schemeClr val="dk1"/>
                </a:solidFill>
              </a:rPr>
              <a:t>(restricting or targeting conditions).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●Example: Students will be able to </a:t>
            </a:r>
            <a:r>
              <a:rPr lang="en-GB" b="1" dirty="0">
                <a:solidFill>
                  <a:schemeClr val="dk1"/>
                </a:solidFill>
              </a:rPr>
              <a:t>describe</a:t>
            </a:r>
            <a:r>
              <a:rPr lang="en-GB" dirty="0">
                <a:solidFill>
                  <a:schemeClr val="dk1"/>
                </a:solidFill>
              </a:rPr>
              <a:t> the concept of </a:t>
            </a:r>
            <a:r>
              <a:rPr lang="en-GB" b="1" dirty="0">
                <a:solidFill>
                  <a:schemeClr val="dk1"/>
                </a:solidFill>
              </a:rPr>
              <a:t>density </a:t>
            </a:r>
            <a:r>
              <a:rPr lang="en-GB" dirty="0">
                <a:solidFill>
                  <a:schemeClr val="dk1"/>
                </a:solidFill>
              </a:rPr>
              <a:t>and apply it to </a:t>
            </a:r>
            <a:r>
              <a:rPr lang="en-GB" b="1" dirty="0">
                <a:solidFill>
                  <a:schemeClr val="dk1"/>
                </a:solidFill>
              </a:rPr>
              <a:t>floating and sinking.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Success criteria are specific measurable outcomes that if met mean that the student has met the learning objective.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Examples: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•Students will be able to compare densities of substances using mass and volume.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•Students will be able to identify whether a solid or liquid will float or sink in a liquid based on their densities.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ce2bc161c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g4ce2bc161c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AU" dirty="0"/>
              <a:t>How much energy is in your food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075260b5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g5075260b5c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Learning Objectives contain </a:t>
            </a:r>
            <a:r>
              <a:rPr lang="en-GB" b="1" dirty="0">
                <a:solidFill>
                  <a:schemeClr val="dk1"/>
                </a:solidFill>
              </a:rPr>
              <a:t>concepts </a:t>
            </a:r>
            <a:r>
              <a:rPr lang="en-GB" dirty="0">
                <a:solidFill>
                  <a:schemeClr val="dk1"/>
                </a:solidFill>
              </a:rPr>
              <a:t>(nouns, big ideas), </a:t>
            </a:r>
            <a:r>
              <a:rPr lang="en-GB" b="1" dirty="0">
                <a:solidFill>
                  <a:schemeClr val="dk1"/>
                </a:solidFill>
              </a:rPr>
              <a:t>skills </a:t>
            </a:r>
            <a:r>
              <a:rPr lang="en-GB" dirty="0">
                <a:solidFill>
                  <a:schemeClr val="dk1"/>
                </a:solidFill>
              </a:rPr>
              <a:t>(verbs, measurable behaviours) and sometimes </a:t>
            </a:r>
            <a:r>
              <a:rPr lang="en-GB" b="1" dirty="0">
                <a:solidFill>
                  <a:schemeClr val="dk1"/>
                </a:solidFill>
              </a:rPr>
              <a:t>context </a:t>
            </a:r>
            <a:r>
              <a:rPr lang="en-GB" dirty="0">
                <a:solidFill>
                  <a:schemeClr val="dk1"/>
                </a:solidFill>
              </a:rPr>
              <a:t>(restricting or targeting conditions).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●Example: Students will be able to </a:t>
            </a:r>
            <a:r>
              <a:rPr lang="en-GB" b="1" dirty="0">
                <a:solidFill>
                  <a:schemeClr val="dk1"/>
                </a:solidFill>
              </a:rPr>
              <a:t>describe</a:t>
            </a:r>
            <a:r>
              <a:rPr lang="en-GB" dirty="0">
                <a:solidFill>
                  <a:schemeClr val="dk1"/>
                </a:solidFill>
              </a:rPr>
              <a:t> the concept of </a:t>
            </a:r>
            <a:r>
              <a:rPr lang="en-GB" b="1" dirty="0">
                <a:solidFill>
                  <a:schemeClr val="dk1"/>
                </a:solidFill>
              </a:rPr>
              <a:t>density </a:t>
            </a:r>
            <a:r>
              <a:rPr lang="en-GB" dirty="0">
                <a:solidFill>
                  <a:schemeClr val="dk1"/>
                </a:solidFill>
              </a:rPr>
              <a:t>and apply it to </a:t>
            </a:r>
            <a:r>
              <a:rPr lang="en-GB" b="1" dirty="0">
                <a:solidFill>
                  <a:schemeClr val="dk1"/>
                </a:solidFill>
              </a:rPr>
              <a:t>floating and sinking.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Success criteria are specific measurable outcomes that if met mean that the student has met the learning objective.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Examples: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•Students will be able to compare densities of substances using mass and volume.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•Students will be able to identify whether a solid or liquid will float or sink in a liquid based on their densities.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3787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>
  <p:cSld name="BLANK_1_1_1_1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3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 b="0" i="0" u="none" strike="noStrike" cap="none" dirty="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19D8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363666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" name="Google Shape;24;p4"/>
          <p:cNvSpPr txBox="1"/>
          <p:nvPr/>
        </p:nvSpPr>
        <p:spPr>
          <a:xfrm rot="-5400000">
            <a:off x="-569675" y="2399550"/>
            <a:ext cx="15891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 b="0" i="0" u="none" strike="noStrike" cap="none" dirty="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" name="Google Shape;28;p5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9;p5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19D8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" name="Google Shape;31;p5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ate Prior Knowledge">
  <p:cSld name="BLANK_1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" name="Google Shape;35;p6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" name="Google Shape;36;p6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19D8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6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" name="Google Shape;41;p7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" name="Google Shape;42;p7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19D8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Development/Guided Practice">
  <p:cSld name="BLANK_1_1_1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" name="Google Shape;47;p8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DEVELOPMENT/GUIDED PRACTICE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" name="Google Shape;48;p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19D8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Closure">
  <p:cSld name="BLANK_1_1_1_1_1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" name="Google Shape;53;p9"/>
          <p:cNvSpPr txBox="1"/>
          <p:nvPr/>
        </p:nvSpPr>
        <p:spPr>
          <a:xfrm rot="-5400000">
            <a:off x="-667850" y="2399550"/>
            <a:ext cx="17718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CLOSURE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" name="Google Shape;54;p9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19D8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19D8B">
            <a:alpha val="1000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</a:pPr>
            <a:r>
              <a:rPr lang="en-AU" sz="6000" dirty="0"/>
              <a:t>Chemical Energy</a:t>
            </a:r>
            <a:br>
              <a:rPr lang="en-AU" sz="6000" dirty="0"/>
            </a:br>
            <a:endParaRPr sz="6000" dirty="0"/>
          </a:p>
        </p:txBody>
      </p:sp>
      <p:sp>
        <p:nvSpPr>
          <p:cNvPr id="68" name="Google Shape;68;p11"/>
          <p:cNvSpPr/>
          <p:nvPr/>
        </p:nvSpPr>
        <p:spPr>
          <a:xfrm>
            <a:off x="230150" y="4553100"/>
            <a:ext cx="890700" cy="440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27E230-A38D-FA44-B5A0-E9F24CF10B02}"/>
              </a:ext>
            </a:extLst>
          </p:cNvPr>
          <p:cNvSpPr txBox="1"/>
          <p:nvPr/>
        </p:nvSpPr>
        <p:spPr>
          <a:xfrm>
            <a:off x="3897745" y="3325090"/>
            <a:ext cx="415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Not long enough add more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AU" dirty="0"/>
              <a:t>Describe chemical energy and give examples. </a:t>
            </a:r>
          </a:p>
          <a:p>
            <a:pPr lvl="0"/>
            <a:r>
              <a:rPr lang="en-AU" dirty="0"/>
              <a:t>Describe how organisms (such as humans and other animals) gain energy from food. </a:t>
            </a:r>
          </a:p>
          <a:p>
            <a:r>
              <a:rPr lang="en-AU" dirty="0"/>
              <a:t>Read and analyse food energy chats. </a:t>
            </a:r>
            <a:endParaRPr baseline="30000" dirty="0"/>
          </a:p>
        </p:txBody>
      </p:sp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AU" dirty="0"/>
              <a:t>Understand chemical potential energy. </a:t>
            </a:r>
            <a:endParaRPr dirty="0"/>
          </a:p>
        </p:txBody>
      </p:sp>
      <p:graphicFrame>
        <p:nvGraphicFramePr>
          <p:cNvPr id="77" name="Google Shape;77;p12"/>
          <p:cNvGraphicFramePr/>
          <p:nvPr/>
        </p:nvGraphicFramePr>
        <p:xfrm>
          <a:off x="6693450" y="4023650"/>
          <a:ext cx="2134475" cy="877315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DECLARE THE OBJECTIVE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the learning objective to your partner.</a:t>
                      </a:r>
                      <a:endParaRPr sz="1100" u="none" strike="noStrike" cap="non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8" name="Google Shape;78;p12"/>
          <p:cNvGraphicFramePr/>
          <p:nvPr>
            <p:extLst/>
          </p:nvPr>
        </p:nvGraphicFramePr>
        <p:xfrm>
          <a:off x="6729700" y="2720300"/>
          <a:ext cx="2134475" cy="86862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DEFINITION</a:t>
                      </a:r>
                      <a:endParaRPr sz="1100" b="1" u="none" strike="noStrike" cap="none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Define a key word in the learning objective here.</a:t>
                      </a:r>
                      <a:endParaRPr sz="1100" u="none" strike="noStrike" cap="none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9" name="Google Shape;79;p12"/>
          <p:cNvGraphicFramePr/>
          <p:nvPr/>
        </p:nvGraphicFramePr>
        <p:xfrm>
          <a:off x="7603350" y="2294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 u="none" strike="noStrike" cap="none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0" name="Google Shape;80;p12"/>
          <p:cNvGraphicFramePr/>
          <p:nvPr/>
        </p:nvGraphicFramePr>
        <p:xfrm>
          <a:off x="7603350" y="7389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4560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AU" dirty="0"/>
              <a:t>Describe chemical energy and give examples. </a:t>
            </a:r>
          </a:p>
          <a:p>
            <a:pPr lvl="0"/>
            <a:r>
              <a:rPr lang="en-AU" dirty="0"/>
              <a:t>Describe how organisms (such as humans and other animals) gain energy from food. </a:t>
            </a:r>
          </a:p>
          <a:p>
            <a:r>
              <a:rPr lang="en-AU" dirty="0"/>
              <a:t>Read and analyse food energy chats. </a:t>
            </a:r>
            <a:endParaRPr baseline="30000" dirty="0"/>
          </a:p>
        </p:txBody>
      </p:sp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AU" dirty="0"/>
              <a:t>Understand chemical potential energy. </a:t>
            </a:r>
            <a:endParaRPr dirty="0"/>
          </a:p>
        </p:txBody>
      </p:sp>
      <p:graphicFrame>
        <p:nvGraphicFramePr>
          <p:cNvPr id="77" name="Google Shape;77;p12"/>
          <p:cNvGraphicFramePr/>
          <p:nvPr/>
        </p:nvGraphicFramePr>
        <p:xfrm>
          <a:off x="6693450" y="4023650"/>
          <a:ext cx="2134475" cy="877315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DECLARE THE OBJECTIVE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the learning objective to your partner.</a:t>
                      </a:r>
                      <a:endParaRPr sz="1100" u="none" strike="noStrike" cap="non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8" name="Google Shape;78;p12"/>
          <p:cNvGraphicFramePr/>
          <p:nvPr>
            <p:extLst>
              <p:ext uri="{D42A27DB-BD31-4B8C-83A1-F6EECF244321}">
                <p14:modId xmlns:p14="http://schemas.microsoft.com/office/powerpoint/2010/main" val="278028263"/>
              </p:ext>
            </p:extLst>
          </p:nvPr>
        </p:nvGraphicFramePr>
        <p:xfrm>
          <a:off x="6729700" y="2720300"/>
          <a:ext cx="2134475" cy="86862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DEFINITION</a:t>
                      </a:r>
                      <a:endParaRPr sz="1100" b="1" u="none" strike="noStrike" cap="none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Define a key word in the learning objective here.</a:t>
                      </a:r>
                      <a:endParaRPr sz="1100" u="none" strike="noStrike" cap="none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9" name="Google Shape;79;p12"/>
          <p:cNvGraphicFramePr/>
          <p:nvPr/>
        </p:nvGraphicFramePr>
        <p:xfrm>
          <a:off x="7603350" y="2294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 u="none" strike="noStrike" cap="none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0" name="Google Shape;80;p12"/>
          <p:cNvGraphicFramePr/>
          <p:nvPr/>
        </p:nvGraphicFramePr>
        <p:xfrm>
          <a:off x="7603350" y="7389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F0FBF12-FFCE-EF4E-870C-D0D204433A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Why do we study chemical energy?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CD5489-B551-544A-BF52-563E2D568A78}"/>
              </a:ext>
            </a:extLst>
          </p:cNvPr>
          <p:cNvSpPr txBox="1"/>
          <p:nvPr/>
        </p:nvSpPr>
        <p:spPr>
          <a:xfrm>
            <a:off x="868680" y="1074420"/>
            <a:ext cx="630936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In Australia, we use kilojoules (kJ) to measure how much energy people get from consuming a food or drink. </a:t>
            </a:r>
          </a:p>
          <a:p>
            <a:r>
              <a:rPr lang="en-AU" sz="2800" dirty="0"/>
              <a:t>A kilojoule is a unit of measure of energy, in the same way that kilometres measure distance. </a:t>
            </a:r>
          </a:p>
          <a:p>
            <a:r>
              <a:rPr lang="en-AU" sz="2800" dirty="0"/>
              <a:t>Knowing the energy content of food is vital for your health</a:t>
            </a:r>
            <a:endParaRPr lang="en-US" sz="2800" dirty="0"/>
          </a:p>
        </p:txBody>
      </p:sp>
      <p:graphicFrame>
        <p:nvGraphicFramePr>
          <p:cNvPr id="5" name="Google Shape;95;p14">
            <a:extLst>
              <a:ext uri="{FF2B5EF4-FFF2-40B4-BE49-F238E27FC236}">
                <a16:creationId xmlns:a16="http://schemas.microsoft.com/office/drawing/2014/main" id="{D967945F-D576-B24A-9178-FCBE473DA4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765053"/>
              </p:ext>
            </p:extLst>
          </p:nvPr>
        </p:nvGraphicFramePr>
        <p:xfrm>
          <a:off x="6814609" y="2326005"/>
          <a:ext cx="2134475" cy="103626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8621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Chemical Energy is stored in food</a:t>
                      </a:r>
                      <a:endParaRPr sz="1100" b="1" u="none" strike="noStrike" cap="none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49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r>
              <a:rPr lang="en-AU" dirty="0"/>
              <a:t>After we have done a lot of exercise, we often crave foods that we believe will restore our energy levels. ese foods, usually sweet things, release stored chemical energy really quickly to satisfy our cravings. </a:t>
            </a:r>
          </a:p>
          <a:p>
            <a:r>
              <a:rPr lang="en-AU" dirty="0"/>
              <a:t>All foods have some energy stored in them, but the difference is how quickly the energy can be released. 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 dirty="0"/>
          </a:p>
        </p:txBody>
      </p:sp>
      <p:graphicFrame>
        <p:nvGraphicFramePr>
          <p:cNvPr id="95" name="Google Shape;95;p14"/>
          <p:cNvGraphicFramePr/>
          <p:nvPr>
            <p:extLst>
              <p:ext uri="{D42A27DB-BD31-4B8C-83A1-F6EECF244321}">
                <p14:modId xmlns:p14="http://schemas.microsoft.com/office/powerpoint/2010/main" val="3311951183"/>
              </p:ext>
            </p:extLst>
          </p:nvPr>
        </p:nvGraphicFramePr>
        <p:xfrm>
          <a:off x="6685300" y="3781875"/>
          <a:ext cx="2134475" cy="103626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8621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Chemical Energy is stored in Energy  drinks</a:t>
                      </a:r>
                      <a:endParaRPr sz="1100" b="1" u="none" strike="noStrike" cap="none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49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Subtitle 2">
            <a:extLst>
              <a:ext uri="{FF2B5EF4-FFF2-40B4-BE49-F238E27FC236}">
                <a16:creationId xmlns:a16="http://schemas.microsoft.com/office/drawing/2014/main" id="{2E9EED21-1757-A245-9067-53A56D6417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i="1" dirty="0"/>
              <a:t>How much energy is in your food?</a:t>
            </a:r>
            <a:r>
              <a:rPr lang="en-AU" dirty="0"/>
              <a:t>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082B75-D08A-BE47-9D08-6E5611147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825" y="852700"/>
            <a:ext cx="2301949" cy="16847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AU" dirty="0">
                <a:solidFill>
                  <a:schemeClr val="lt1"/>
                </a:solidFill>
              </a:rPr>
              <a:t>Chemical Energy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01" name="Google Shape;101;p15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</a:pPr>
            <a:r>
              <a:rPr lang="en-GB" dirty="0"/>
              <a:t>		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38BB8C-79E7-BE47-95A8-3D391806059B}"/>
              </a:ext>
            </a:extLst>
          </p:cNvPr>
          <p:cNvSpPr txBox="1"/>
          <p:nvPr/>
        </p:nvSpPr>
        <p:spPr>
          <a:xfrm>
            <a:off x="552550" y="1028700"/>
            <a:ext cx="534533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Fuels, such as natural gas and petrol, provide us with energy too. </a:t>
            </a:r>
            <a:br>
              <a:rPr lang="en-AU" sz="2000" dirty="0"/>
            </a:br>
            <a:r>
              <a:rPr lang="en-AU" sz="2000" dirty="0"/>
              <a:t>A Bunsen burner uses the burning of natural gas to provide heat for laboratory experiments.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Petrol has chemical energy stored in it, as do explosives and batteries.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These devices all contain chemical potential energy that can be released when we need it.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Some batteries can be recharged – the </a:t>
            </a:r>
            <a:r>
              <a:rPr lang="en-AU" sz="2000" b="1" dirty="0"/>
              <a:t>chemical potential energy </a:t>
            </a:r>
            <a:r>
              <a:rPr lang="en-AU" sz="2000" dirty="0"/>
              <a:t>(CPE) can be replaced.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65B117-F7E2-9B4A-9E3B-DEA3E48715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33" r="22000"/>
          <a:stretch/>
        </p:blipFill>
        <p:spPr>
          <a:xfrm>
            <a:off x="5897880" y="852700"/>
            <a:ext cx="3268980" cy="3848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83A00B-2F6B-AF4F-9929-9983818974E8}"/>
              </a:ext>
            </a:extLst>
          </p:cNvPr>
          <p:cNvSpPr txBox="1"/>
          <p:nvPr/>
        </p:nvSpPr>
        <p:spPr>
          <a:xfrm>
            <a:off x="5897880" y="4700800"/>
            <a:ext cx="3268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Piper Alpha – oil platform explosion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D715C2A-C5CA-7647-830C-36BA888CBB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Nuclear energy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D1FAA3-FC37-0048-A5F8-BB9085B42AF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2550" y="852700"/>
            <a:ext cx="5844320" cy="4065600"/>
          </a:xfrm>
        </p:spPr>
        <p:txBody>
          <a:bodyPr/>
          <a:lstStyle/>
          <a:p>
            <a:r>
              <a:rPr lang="en-AU" dirty="0"/>
              <a:t>Although nuclear energy is used throughout the world, it is not used in Australia. </a:t>
            </a:r>
          </a:p>
          <a:p>
            <a:r>
              <a:rPr lang="en-AU" b="1" dirty="0"/>
              <a:t>Nuclear energy </a:t>
            </a:r>
            <a:r>
              <a:rPr lang="en-AU" dirty="0"/>
              <a:t>involves the reaction at the centre of atoms. </a:t>
            </a:r>
          </a:p>
          <a:p>
            <a:r>
              <a:rPr lang="en-AU" dirty="0"/>
              <a:t>When atoms react in chemical reactions, they usually release only small amounts of energy. </a:t>
            </a:r>
          </a:p>
          <a:p>
            <a:r>
              <a:rPr lang="en-AU" dirty="0"/>
              <a:t>However, if the centres or nuclei of those atoms can be made to react, the amount of energy released is much, much larger. </a:t>
            </a:r>
          </a:p>
          <a:p>
            <a:r>
              <a:rPr lang="en-AU" dirty="0"/>
              <a:t>In fact, the amount of energy released is so huge that it can cause massive amounts of destruction.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E9D769-FDBA-8B40-8CC1-276229B6E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870" y="614050"/>
            <a:ext cx="2747130" cy="386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160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dirty="0">
              <a:solidFill>
                <a:schemeClr val="lt1"/>
              </a:solidFill>
            </a:endParaRPr>
          </a:p>
        </p:txBody>
      </p:sp>
      <p:graphicFrame>
        <p:nvGraphicFramePr>
          <p:cNvPr id="263" name="Google Shape;263;p38"/>
          <p:cNvGraphicFramePr/>
          <p:nvPr>
            <p:extLst>
              <p:ext uri="{D42A27DB-BD31-4B8C-83A1-F6EECF244321}">
                <p14:modId xmlns:p14="http://schemas.microsoft.com/office/powerpoint/2010/main" val="1822498298"/>
              </p:ext>
            </p:extLst>
          </p:nvPr>
        </p:nvGraphicFramePr>
        <p:xfrm>
          <a:off x="6821550" y="3572825"/>
          <a:ext cx="2134475" cy="70098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DEFINITION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u="none" strike="noStrike" cap="none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How Much Energy is in Your Food">
            <a:hlinkClick r:id="" action="ppaction://media"/>
            <a:extLst>
              <a:ext uri="{FF2B5EF4-FFF2-40B4-BE49-F238E27FC236}">
                <a16:creationId xmlns:a16="http://schemas.microsoft.com/office/drawing/2014/main" id="{C9AF61A7-038F-6148-BD9D-0F9DBD2990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2" y="6350"/>
            <a:ext cx="9132711" cy="5137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7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AU" dirty="0">
                <a:solidFill>
                  <a:schemeClr val="lt1"/>
                </a:solidFill>
              </a:rPr>
              <a:t>Check your understanding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93ACDA-6CAF-E74D-96CB-941580087F43}"/>
              </a:ext>
            </a:extLst>
          </p:cNvPr>
          <p:cNvSpPr txBox="1"/>
          <p:nvPr/>
        </p:nvSpPr>
        <p:spPr>
          <a:xfrm>
            <a:off x="822960" y="1028700"/>
            <a:ext cx="58623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1. What type of energy is stored in a battery? </a:t>
            </a:r>
          </a:p>
          <a:p>
            <a:endParaRPr lang="en-AU" sz="2400" dirty="0"/>
          </a:p>
          <a:p>
            <a:r>
              <a:rPr lang="en-AU" sz="2400" dirty="0"/>
              <a:t>2. We get our energy from the chemicals in food. What type of energy is this? </a:t>
            </a:r>
          </a:p>
          <a:p>
            <a:endParaRPr lang="en-AU" sz="2400" dirty="0"/>
          </a:p>
          <a:p>
            <a:r>
              <a:rPr lang="en-AU" sz="2400" dirty="0"/>
              <a:t>3. Biofuel is an alternative source of energy that comes from burning the energy stored in plants. What type of potential energy is biofuel?  </a:t>
            </a:r>
            <a:endParaRPr lang="en-AU" sz="2400" dirty="0">
              <a:effectLst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9A5B878-7C9B-6E4C-A4E5-A886451A8B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C0315F-4125-574C-9A5A-118F01252AA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25015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RC EI 2019" id="{1E6A75BE-CF33-F242-9C64-715278FD6E06}" vid="{9B559CC9-536E-7C40-ADA6-15D406DA04D7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6" ma:contentTypeDescription="Create a new document." ma:contentTypeScope="" ma:versionID="02697e3214b2f55142a2e7b89ba6de54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67be6965022b95aa9d7585358a9bb7fc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8f659357-f805-491c-ad0b-5621b2de6466" xsi:nil="true"/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8993B29-36BF-4114-88C8-E1E598505B1D}"/>
</file>

<file path=customXml/itemProps2.xml><?xml version="1.0" encoding="utf-8"?>
<ds:datastoreItem xmlns:ds="http://schemas.openxmlformats.org/officeDocument/2006/customXml" ds:itemID="{8B7FF94E-AFF6-4CE3-B6E9-45283F76F029}"/>
</file>

<file path=customXml/itemProps3.xml><?xml version="1.0" encoding="utf-8"?>
<ds:datastoreItem xmlns:ds="http://schemas.openxmlformats.org/officeDocument/2006/customXml" ds:itemID="{7AA91FD0-BC99-425B-A2DF-123FCAF61262}"/>
</file>

<file path=docProps/app.xml><?xml version="1.0" encoding="utf-8"?>
<Properties xmlns="http://schemas.openxmlformats.org/officeDocument/2006/extended-properties" xmlns:vt="http://schemas.openxmlformats.org/officeDocument/2006/docPropsVTypes">
  <Template>Simple Light</Template>
  <TotalTime>205</TotalTime>
  <Words>747</Words>
  <Application>Microsoft Macintosh PowerPoint</Application>
  <PresentationFormat>On-screen Show (16:9)</PresentationFormat>
  <Paragraphs>69</Paragraphs>
  <Slides>10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Century Gothic</vt:lpstr>
      <vt:lpstr>Simple Light</vt:lpstr>
      <vt:lpstr>Chemical Energy </vt:lpstr>
      <vt:lpstr>Understand chemical potential energy.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Understand chemical potential energy.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Chemical Energy</dc:title>
  <dc:creator>BURNS Sandra [Southern River College]</dc:creator>
  <cp:lastModifiedBy>BURNS Sandra [Southern River College]</cp:lastModifiedBy>
  <cp:revision>6</cp:revision>
  <dcterms:created xsi:type="dcterms:W3CDTF">2020-10-25T23:39:15Z</dcterms:created>
  <dcterms:modified xsi:type="dcterms:W3CDTF">2020-10-26T03:04:48Z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Order">
    <vt:r8>46000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_SourceUrl">
    <vt:lpwstr/>
  </property>
  <property fmtid="{D5CDD505-2E9C-101B-9397-08002B2CF9AE}" pid="9" name="_SharedFileIndex">
    <vt:lpwstr/>
  </property>
  <property fmtid="{D5CDD505-2E9C-101B-9397-08002B2CF9AE}" pid="10" name="ComplianceAssetId">
    <vt:lpwstr/>
  </property>
  <property fmtid="{D5CDD505-2E9C-101B-9397-08002B2CF9AE}" pid="11" name="TemplateUrl">
    <vt:lpwstr/>
  </property>
</Properties>
</file>